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Gill Sans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6" roundtripDataSignature="AMtx7mgfovK0pT+gbnTRGjxwx0NMjmm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illSans-bold.fntdata"/><Relationship Id="rId14" Type="http://schemas.openxmlformats.org/officeDocument/2006/relationships/font" Target="fonts/GillSans-regular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 1" showMasterSp="0">
  <p:cSld name="TITLE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1143000" y="270153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3" name="Google Shape;63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4" name="Google Shape;74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2" name="Google Shape;82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" name="Google Shape;19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311700" y="347156"/>
            <a:ext cx="8520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9F59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311700" y="907473"/>
            <a:ext cx="73674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showMasterSp="0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subTitle"/>
          </p:nvPr>
        </p:nvSpPr>
        <p:spPr>
          <a:xfrm>
            <a:off x="1143000" y="270153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ickBrus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/>
          <p:nvPr/>
        </p:nvSpPr>
        <p:spPr>
          <a:xfrm>
            <a:off x="649742" y="1721954"/>
            <a:ext cx="78891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075" lIns="16075" spcFirstLastPara="1" rIns="16075" wrap="square" tIns="16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-419" sz="3200" u="none" cap="small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Basics of Sampling Design</a:t>
            </a:r>
            <a:endParaRPr b="1" i="0" sz="3200" u="none" cap="small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419" sz="1700" u="none" cap="small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Dr. Marcos Angelini &amp; Dr Luis Rodríguez-Lado</a:t>
            </a:r>
            <a:endParaRPr b="1" i="0" sz="1700" u="none" cap="small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-419"/>
              <a:t>Acknowledgment</a:t>
            </a:r>
            <a:endParaRPr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382275" y="4311325"/>
            <a:ext cx="2802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419" sz="1700"/>
              <a:t>Dr. Dick Brus </a:t>
            </a:r>
            <a:endParaRPr sz="17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419" sz="1700" u="sng">
                <a:solidFill>
                  <a:schemeClr val="hlink"/>
                </a:solidFill>
                <a:hlinkClick r:id="rId3"/>
              </a:rPr>
              <a:t>https://github.com/DickBrus</a:t>
            </a:r>
            <a:r>
              <a:rPr lang="es-419" sz="1700"/>
              <a:t> </a:t>
            </a:r>
            <a:endParaRPr sz="1700"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0675" y="1180101"/>
            <a:ext cx="2185250" cy="325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3575" y="3081650"/>
            <a:ext cx="1079400" cy="107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311700" y="347156"/>
            <a:ext cx="8520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800"/>
              <a:t>Purpose and basic principles of soil sampling</a:t>
            </a:r>
            <a:endParaRPr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311700" y="907473"/>
            <a:ext cx="73674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A1D3D"/>
              </a:buClr>
              <a:buSzPts val="1400"/>
              <a:buChar char="●"/>
            </a:pPr>
            <a:r>
              <a:rPr b="1" lang="es-419"/>
              <a:t>When it comes to nutrient levels, do we need to determine the most likely level of an area or where the level falls below a specific threshold?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A1D3D"/>
              </a:buClr>
              <a:buSzPts val="1400"/>
              <a:buChar char="○"/>
            </a:pPr>
            <a:r>
              <a:rPr lang="es-419" sz="2100"/>
              <a:t>How many samples we need?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2A1D3D"/>
              </a:buClr>
              <a:buSzPts val="1400"/>
              <a:buFont typeface="Arial"/>
              <a:buChar char="•"/>
            </a:pPr>
            <a:r>
              <a:rPr lang="es-419" sz="2100"/>
              <a:t>Where samples have to be collected?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2A1D3D"/>
              </a:buClr>
              <a:buSzPts val="1400"/>
              <a:buFont typeface="Arial"/>
              <a:buChar char="•"/>
            </a:pPr>
            <a:r>
              <a:rPr lang="es-419" sz="2100"/>
              <a:t>Single samples or compound samples?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2A1D3D"/>
              </a:buClr>
              <a:buSzPts val="1400"/>
              <a:buFont typeface="Arial"/>
              <a:buChar char="•"/>
            </a:pPr>
            <a:r>
              <a:rPr lang="es-419" sz="2100"/>
              <a:t>What is the sampling frequency we need for soil monitoring?</a:t>
            </a:r>
            <a:endParaRPr/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Purpose and basic principles of soil sampling</a:t>
            </a:r>
            <a:endParaRPr/>
          </a:p>
        </p:txBody>
      </p:sp>
      <p:sp>
        <p:nvSpPr>
          <p:cNvPr id="129" name="Google Shape;129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419" sz="1400"/>
              <a:t>What is a survey of a spatial variable?</a:t>
            </a:r>
            <a:endParaRPr b="1" sz="1400">
              <a:solidFill>
                <a:schemeClr val="accent6"/>
              </a:solidFill>
            </a:endParaRPr>
          </a:p>
        </p:txBody>
      </p:sp>
      <p:sp>
        <p:nvSpPr>
          <p:cNvPr id="130" name="Google Shape;130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1" name="Google Shape;131;p5"/>
          <p:cNvSpPr txBox="1"/>
          <p:nvPr>
            <p:ph idx="4294967295" type="body"/>
          </p:nvPr>
        </p:nvSpPr>
        <p:spPr>
          <a:xfrm>
            <a:off x="3594100" y="1369219"/>
            <a:ext cx="5549900" cy="3199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10832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A1D3D"/>
              </a:buClr>
              <a:buSzPct val="100000"/>
              <a:buChar char="•"/>
            </a:pPr>
            <a:r>
              <a:rPr lang="es-419" sz="1400">
                <a:solidFill>
                  <a:srgbClr val="2A1D3D"/>
                </a:solidFill>
                <a:latin typeface="Arial"/>
                <a:ea typeface="Arial"/>
                <a:cs typeface="Arial"/>
                <a:sym typeface="Arial"/>
              </a:rPr>
              <a:t>A survey is an inventory of an object of study that, in general, cannot be measured completely and from which statistical statements will be made. </a:t>
            </a:r>
            <a:endParaRPr sz="1400">
              <a:solidFill>
                <a:srgbClr val="2A1D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A1D3D"/>
              </a:buClr>
              <a:buSzPct val="100000"/>
              <a:buChar char="•"/>
            </a:pPr>
            <a:r>
              <a:rPr lang="es-419" sz="1400">
                <a:solidFill>
                  <a:srgbClr val="2A1D3D"/>
                </a:solidFill>
                <a:latin typeface="Arial"/>
                <a:ea typeface="Arial"/>
                <a:cs typeface="Arial"/>
                <a:sym typeface="Arial"/>
              </a:rPr>
              <a:t>The target spatial variable is a variable that has a spatial distribution, such as the concentration soil organic carbon or the total nitrogen in the first 30 cm of the soil.</a:t>
            </a:r>
            <a:endParaRPr sz="1400">
              <a:solidFill>
                <a:srgbClr val="2A1D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6368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A1D3D"/>
              </a:buClr>
              <a:buSzPct val="100000"/>
              <a:buNone/>
            </a:pPr>
            <a:r>
              <a:rPr i="1" lang="es-419" sz="14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The true value of the spatial variable is </a:t>
            </a:r>
            <a:br>
              <a:rPr i="1" lang="es-419" sz="14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s-419" sz="14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referred to as the target population</a:t>
            </a:r>
            <a:endParaRPr i="1" sz="1400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A1D3D"/>
              </a:buClr>
              <a:buSzPct val="100000"/>
              <a:buChar char="•"/>
            </a:pPr>
            <a:r>
              <a:rPr lang="es-419" sz="1400">
                <a:solidFill>
                  <a:srgbClr val="2A1D3D"/>
                </a:solidFill>
                <a:latin typeface="Arial"/>
                <a:ea typeface="Arial"/>
                <a:cs typeface="Arial"/>
                <a:sym typeface="Arial"/>
              </a:rPr>
              <a:t>We cannot determine the mean of the target population because we cannot measure the value of the spatial variable everywhere. However, we can estimate it with some degree of error.</a:t>
            </a:r>
            <a:endParaRPr i="1" sz="1400">
              <a:solidFill>
                <a:srgbClr val="2A1D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62162"/>
              <a:buNone/>
            </a:pPr>
            <a:r>
              <a:rPr i="1" lang="es-419" sz="14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"Known" is not equivalent to "estimated". In fact, </a:t>
            </a:r>
            <a:br>
              <a:rPr i="1" lang="es-419" sz="14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s-419" sz="14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"known" is equal to "estimated" plus the "error" margin.</a:t>
            </a:r>
            <a:endParaRPr i="1" sz="1400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A1D3D"/>
              </a:buClr>
              <a:buSzPct val="100000"/>
              <a:buChar char="•"/>
            </a:pPr>
            <a:r>
              <a:rPr lang="es-419" sz="1400">
                <a:solidFill>
                  <a:srgbClr val="2A1D3D"/>
                </a:solidFill>
                <a:latin typeface="Arial"/>
                <a:ea typeface="Arial"/>
                <a:cs typeface="Arial"/>
                <a:sym typeface="Arial"/>
              </a:rPr>
              <a:t>The selection of a proper sampling strategy is crucial to obtain the most accurate estimation of the statistical population.</a:t>
            </a:r>
            <a:endParaRPr/>
          </a:p>
        </p:txBody>
      </p:sp>
      <p:sp>
        <p:nvSpPr>
          <p:cNvPr id="132" name="Google Shape;132;p5"/>
          <p:cNvSpPr txBox="1"/>
          <p:nvPr>
            <p:ph idx="4294967295" type="body"/>
          </p:nvPr>
        </p:nvSpPr>
        <p:spPr>
          <a:xfrm>
            <a:off x="655087" y="4200124"/>
            <a:ext cx="2808288" cy="712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s-419" sz="1400"/>
              <a:t>What is the proportion of red balls?</a:t>
            </a:r>
            <a:endParaRPr b="1" sz="1400">
              <a:solidFill>
                <a:schemeClr val="accent6"/>
              </a:solidFill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87" y="2423691"/>
            <a:ext cx="2717674" cy="18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Purpose and basic principles of soil sampling</a:t>
            </a:r>
            <a:endParaRPr/>
          </a:p>
        </p:txBody>
      </p: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419" sz="1600"/>
              <a:t>The blue area is the representation of the error in the estimation of the nutrient level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419" sz="1600"/>
              <a:t>The green line represents the most probable value (conditional mean)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419" sz="1600"/>
              <a:t>The purple line is the crop requirement nutrient level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419" sz="1600"/>
              <a:t>According to the error, there is 38.21% probability that the true level of the nutrient is below the crop requirement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419" sz="1600"/>
              <a:t>The error can be reduced by increasing sample size and improving data quality.</a:t>
            </a:r>
            <a:endParaRPr sz="1600"/>
          </a:p>
        </p:txBody>
      </p:sp>
      <p:sp>
        <p:nvSpPr>
          <p:cNvPr id="140" name="Google Shape;140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A graph of a normal distribution with Ryugyong Hotel in the background"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5397" y="1492597"/>
            <a:ext cx="3685106" cy="285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6"/>
          <p:cNvCxnSpPr/>
          <p:nvPr/>
        </p:nvCxnSpPr>
        <p:spPr>
          <a:xfrm rot="10800000">
            <a:off x="5273458" y="3942567"/>
            <a:ext cx="1161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Purpose and basic principles of soil sampling</a:t>
            </a:r>
            <a:endParaRPr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628650" y="1370013"/>
            <a:ext cx="338747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419" sz="2000"/>
              <a:t>Type of populations: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419" sz="2000">
                <a:solidFill>
                  <a:srgbClr val="385623"/>
                </a:solidFill>
              </a:rPr>
              <a:t>Discrete (agricultural fields)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s-419" sz="2000">
                <a:solidFill>
                  <a:srgbClr val="833C0B"/>
                </a:solidFill>
              </a:rPr>
              <a:t>Continuous (soil samples)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</p:txBody>
      </p:sp>
      <p:sp>
        <p:nvSpPr>
          <p:cNvPr id="149" name="Google Shape;149;p7"/>
          <p:cNvSpPr txBox="1"/>
          <p:nvPr>
            <p:ph idx="2" type="body"/>
          </p:nvPr>
        </p:nvSpPr>
        <p:spPr>
          <a:xfrm>
            <a:off x="3983277" y="1370013"/>
            <a:ext cx="4731707" cy="740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86021"/>
              <a:buChar char="•"/>
            </a:pPr>
            <a:r>
              <a:rPr lang="es-419"/>
              <a:t>The parameters of the population (mean, median, proportion, etc.) are estimated according to the sample support.</a:t>
            </a:r>
            <a:endParaRPr/>
          </a:p>
        </p:txBody>
      </p:sp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1" name="Google Shape;151;p7"/>
          <p:cNvSpPr txBox="1"/>
          <p:nvPr/>
        </p:nvSpPr>
        <p:spPr>
          <a:xfrm>
            <a:off x="6423900" y="4820275"/>
            <a:ext cx="269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419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based on  </a:t>
            </a:r>
            <a:r>
              <a:rPr b="0" i="1" lang="es-419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Dick J. Brus 2021, </a:t>
            </a:r>
            <a:r>
              <a:rPr b="0" i="0" lang="es-419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sampling with R</a:t>
            </a:r>
            <a:endParaRPr b="0" i="1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103" y="2372803"/>
            <a:ext cx="2413208" cy="343230"/>
          </a:xfrm>
          <a:prstGeom prst="rect">
            <a:avLst/>
          </a:prstGeom>
          <a:noFill/>
          <a:ln cap="flat" cmpd="sng" w="9525">
            <a:solidFill>
              <a:srgbClr val="38562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1672" y="3492591"/>
            <a:ext cx="1412327" cy="265200"/>
          </a:xfrm>
          <a:prstGeom prst="rect">
            <a:avLst/>
          </a:prstGeom>
          <a:noFill/>
          <a:ln cap="flat" cmpd="sng" w="9525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2764" y="2266491"/>
            <a:ext cx="4823901" cy="27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4139250" y="2172703"/>
            <a:ext cx="23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Point support (continuous)</a:t>
            </a:r>
            <a:endParaRPr b="0" i="0" sz="1400" u="none" cap="none" strike="noStrike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6672750" y="2172703"/>
            <a:ext cx="22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Area support (discrete)</a:t>
            </a:r>
            <a:endParaRPr b="0" i="0" sz="1400" u="none" cap="none" strike="noStrik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419"/>
              <a:t>Sampling approaches</a:t>
            </a:r>
            <a:endParaRPr/>
          </a:p>
        </p:txBody>
      </p:sp>
      <p:sp>
        <p:nvSpPr>
          <p:cNvPr id="162" name="Google Shape;162;p8"/>
          <p:cNvSpPr txBox="1"/>
          <p:nvPr>
            <p:ph idx="1" type="body"/>
          </p:nvPr>
        </p:nvSpPr>
        <p:spPr>
          <a:xfrm>
            <a:off x="628650" y="1093638"/>
            <a:ext cx="3886200" cy="34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None/>
            </a:pPr>
            <a:r>
              <a:rPr lang="es-419"/>
              <a:t>Model-based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Non-probabilistic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The sample distribution is optimised to make a statistical model more accurate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Assumes that the covariates represent the variability of our target soil property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It is useful for mapping the most probable values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Most common method: cHLS, geostatistics</a:t>
            </a:r>
            <a:endParaRPr/>
          </a:p>
        </p:txBody>
      </p:sp>
      <p:sp>
        <p:nvSpPr>
          <p:cNvPr id="163" name="Google Shape;163;p8"/>
          <p:cNvSpPr txBox="1"/>
          <p:nvPr>
            <p:ph idx="2" type="body"/>
          </p:nvPr>
        </p:nvSpPr>
        <p:spPr>
          <a:xfrm>
            <a:off x="4629150" y="1093650"/>
            <a:ext cx="38862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None/>
            </a:pPr>
            <a:r>
              <a:rPr lang="es-419"/>
              <a:t>Design-based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Probability sampling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The sample distribution is based on random distribution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Strata can represent the variability of the landscape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Useful for estimating parameters of the population (mean SOC of an area) or for validating an existing map.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2072"/>
              <a:buFont typeface="Arial"/>
              <a:buChar char="•"/>
            </a:pPr>
            <a:r>
              <a:rPr lang="es-419"/>
              <a:t>Most common method: Stratified Simple Random Sampling</a:t>
            </a:r>
            <a:endParaRPr/>
          </a:p>
        </p:txBody>
      </p:sp>
      <p:sp>
        <p:nvSpPr>
          <p:cNvPr id="164" name="Google Shape;16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/>
              <a:t>Any question?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70" name="Google Shape;17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